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6858000" cx="9144000"/>
  <p:notesSz cx="6858000" cy="9144000"/>
  <p:embeddedFontLst>
    <p:embeddedFont>
      <p:font typeface="Oswald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0" roundtripDataSignature="AMtx7mhwuaauVFVwXJZIwNy4F7oyXdpS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customschemas.google.com/relationships/presentationmetadata" Target="meta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Oswald-bold.fntdata"/><Relationship Id="rId14" Type="http://schemas.openxmlformats.org/officeDocument/2006/relationships/slide" Target="slides/slide9.xml"/><Relationship Id="rId58" Type="http://schemas.openxmlformats.org/officeDocument/2006/relationships/font" Target="fonts/Oswa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Philipino Voter Registration, TalkTalk, </a:t>
            </a:r>
            <a:endParaRPr/>
          </a:p>
        </p:txBody>
      </p:sp>
      <p:sp>
        <p:nvSpPr>
          <p:cNvPr id="172" name="Google Shape;172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VTech breach</a:t>
            </a:r>
            <a:endParaRPr/>
          </a:p>
        </p:txBody>
      </p:sp>
      <p:sp>
        <p:nvSpPr>
          <p:cNvPr id="180" name="Google Shape;180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NoSQL Injection</a:t>
            </a:r>
            <a:endParaRPr/>
          </a:p>
        </p:txBody>
      </p:sp>
      <p:sp>
        <p:nvSpPr>
          <p:cNvPr id="190" name="Google Shape;190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injection</a:t>
            </a:r>
            <a:endParaRPr/>
          </a:p>
        </p:txBody>
      </p:sp>
      <p:sp>
        <p:nvSpPr>
          <p:cNvPr id="199" name="Google Shape;199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Broken Authentication</a:t>
            </a:r>
            <a:endParaRPr/>
          </a:p>
        </p:txBody>
      </p:sp>
      <p:sp>
        <p:nvSpPr>
          <p:cNvPr id="205" name="Google Shape;205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broken AuthN</a:t>
            </a:r>
            <a:endParaRPr/>
          </a:p>
        </p:txBody>
      </p:sp>
      <p:sp>
        <p:nvSpPr>
          <p:cNvPr id="213" name="Google Shape;213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Sensitive Data Exposure. Why should you care about crypto? discuss encryption issues (key management) and password storage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Insufficient Transport Layer Protection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data exposure</a:t>
            </a:r>
            <a:endParaRPr/>
          </a:p>
        </p:txBody>
      </p:sp>
      <p:sp>
        <p:nvSpPr>
          <p:cNvPr id="234" name="Google Shape;234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XXE</a:t>
            </a:r>
            <a:endParaRPr/>
          </a:p>
        </p:txBody>
      </p:sp>
      <p:sp>
        <p:nvSpPr>
          <p:cNvPr id="240" name="Google Shape;240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XXE</a:t>
            </a:r>
            <a:endParaRPr/>
          </a:p>
        </p:txBody>
      </p:sp>
      <p:sp>
        <p:nvSpPr>
          <p:cNvPr id="248" name="Google Shape;248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Broken access control (administrative pages &amp; IDOR)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Direct Object Reference (i.e. Panera Bread)</a:t>
            </a:r>
            <a:endParaRPr/>
          </a:p>
        </p:txBody>
      </p:sp>
      <p:sp>
        <p:nvSpPr>
          <p:cNvPr id="262" name="Google Shape;262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broken access control</a:t>
            </a:r>
            <a:endParaRPr/>
          </a:p>
        </p:txBody>
      </p:sp>
      <p:sp>
        <p:nvSpPr>
          <p:cNvPr id="280" name="Google Shape;280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Security Misconfiguration</a:t>
            </a:r>
            <a:endParaRPr/>
          </a:p>
        </p:txBody>
      </p:sp>
      <p:sp>
        <p:nvSpPr>
          <p:cNvPr id="286" name="Google Shape;286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Security Misconfiguration</a:t>
            </a:r>
            <a:endParaRPr/>
          </a:p>
        </p:txBody>
      </p:sp>
      <p:sp>
        <p:nvSpPr>
          <p:cNvPr id="295" name="Google Shape;295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Cross site scripting</a:t>
            </a:r>
            <a:endParaRPr/>
          </a:p>
        </p:txBody>
      </p:sp>
      <p:sp>
        <p:nvSpPr>
          <p:cNvPr id="303" name="Google Shape;303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Cross site scripting</a:t>
            </a:r>
            <a:endParaRPr/>
          </a:p>
        </p:txBody>
      </p:sp>
      <p:sp>
        <p:nvSpPr>
          <p:cNvPr id="311" name="Google Shape;311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XSS</a:t>
            </a:r>
            <a:endParaRPr/>
          </a:p>
        </p:txBody>
      </p:sp>
      <p:sp>
        <p:nvSpPr>
          <p:cNvPr id="320" name="Google Shape;320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be concerned with application security?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Benefits of secure applications: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Reliability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Documented (easier onboarding)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XSS filter evasion techniques</a:t>
            </a:r>
            <a:endParaRPr/>
          </a:p>
        </p:txBody>
      </p:sp>
      <p:sp>
        <p:nvSpPr>
          <p:cNvPr id="326" name="Google Shape;326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XSS browser defenses (CSP, SRI)</a:t>
            </a:r>
            <a:endParaRPr/>
          </a:p>
        </p:txBody>
      </p:sp>
      <p:sp>
        <p:nvSpPr>
          <p:cNvPr id="334" name="Google Shape;334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XSS trendline</a:t>
            </a:r>
            <a:endParaRPr/>
          </a:p>
        </p:txBody>
      </p:sp>
      <p:sp>
        <p:nvSpPr>
          <p:cNvPr id="342" name="Google Shape;342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matter how bad it is at least you’re not running ColdFusion</a:t>
            </a:r>
            <a:endParaRPr/>
          </a:p>
        </p:txBody>
      </p:sp>
      <p:sp>
        <p:nvSpPr>
          <p:cNvPr id="349" name="Google Shape;349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Insecure deserialization</a:t>
            </a:r>
            <a:endParaRPr/>
          </a:p>
        </p:txBody>
      </p:sp>
      <p:sp>
        <p:nvSpPr>
          <p:cNvPr id="356" name="Google Shape;356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insecure deserialization</a:t>
            </a:r>
            <a:endParaRPr/>
          </a:p>
        </p:txBody>
      </p:sp>
      <p:sp>
        <p:nvSpPr>
          <p:cNvPr id="366" name="Google Shape;366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Components with known vulnerabilities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components with vulns</a:t>
            </a:r>
            <a:endParaRPr/>
          </a:p>
        </p:txBody>
      </p:sp>
      <p:sp>
        <p:nvSpPr>
          <p:cNvPr id="381" name="Google Shape;381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Insufficient logging &amp; monitoring</a:t>
            </a:r>
            <a:endParaRPr/>
          </a:p>
        </p:txBody>
      </p:sp>
      <p:sp>
        <p:nvSpPr>
          <p:cNvPr id="387" name="Google Shape;387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logging and monitoring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breach studies show time to detect a breach is over 200 days, typically detected by external parties rather than internal processes or monitoring.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OWASP Top 10</a:t>
            </a:r>
            <a:endParaRPr/>
          </a:p>
        </p:txBody>
      </p:sp>
      <p:sp>
        <p:nvSpPr>
          <p:cNvPr id="114" name="Google Shape;114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CSRF</a:t>
            </a:r>
            <a:endParaRPr/>
          </a:p>
        </p:txBody>
      </p:sp>
      <p:sp>
        <p:nvSpPr>
          <p:cNvPr id="403" name="Google Shape;403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is evil</a:t>
            </a:r>
            <a:endParaRPr/>
          </a:p>
        </p:txBody>
      </p:sp>
      <p:sp>
        <p:nvSpPr>
          <p:cNvPr id="476" name="Google Shape;476;p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100% protection? No, just raise the bar &amp; make it easier to find someone else.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 / feedback</a:t>
            </a:r>
            <a:endParaRPr/>
          </a:p>
        </p:txBody>
      </p:sp>
      <p:sp>
        <p:nvSpPr>
          <p:cNvPr id="493" name="Google Shape;493;p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Injection</a:t>
            </a:r>
            <a:endParaRPr/>
          </a:p>
        </p:txBody>
      </p:sp>
      <p:sp>
        <p:nvSpPr>
          <p:cNvPr id="147" name="Google Shape;147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18" name="Google Shape;18;p5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4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3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6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3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6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4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5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5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6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7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9" name="Google Shape;39;p5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8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5" name="Google Shape;45;p5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6" name="Google Shape;46;p5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9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52" name="Google Shape;52;p6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3" name="Google Shape;53;p6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54" name="Google Shape;54;p6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5" name="Google Shape;55;p6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0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6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6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1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6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6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2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3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jpg"/><Relationship Id="rId4" Type="http://schemas.openxmlformats.org/officeDocument/2006/relationships/image" Target="../media/image3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jpg"/><Relationship Id="rId4" Type="http://schemas.openxmlformats.org/officeDocument/2006/relationships/image" Target="../media/image60.jpg"/><Relationship Id="rId5" Type="http://schemas.openxmlformats.org/officeDocument/2006/relationships/hyperlink" Target="https://www.flickr.com/photos/20656268@N00/2094726257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jpg"/><Relationship Id="rId4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Relationship Id="rId4" Type="http://schemas.openxmlformats.org/officeDocument/2006/relationships/image" Target="../media/image46.jpg"/><Relationship Id="rId5" Type="http://schemas.openxmlformats.org/officeDocument/2006/relationships/image" Target="../media/image50.png"/><Relationship Id="rId6" Type="http://schemas.openxmlformats.org/officeDocument/2006/relationships/image" Target="../media/image48.png"/><Relationship Id="rId7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jpg"/><Relationship Id="rId4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jpg"/><Relationship Id="rId4" Type="http://schemas.openxmlformats.org/officeDocument/2006/relationships/image" Target="../media/image53.jpg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hyperlink" Target="http://www.nosqlmap.net/index.html" TargetMode="External"/><Relationship Id="rId10" Type="http://schemas.openxmlformats.org/officeDocument/2006/relationships/hyperlink" Target="http://www.amazon.com/Writing-Secure-Second-Michael-Howard/dp/0735617228" TargetMode="External"/><Relationship Id="rId12" Type="http://schemas.openxmlformats.org/officeDocument/2006/relationships/hyperlink" Target="http://www.veracode.com/resources/state-of-software-security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www.troyhunt.com/" TargetMode="External"/><Relationship Id="rId4" Type="http://schemas.openxmlformats.org/officeDocument/2006/relationships/hyperlink" Target="http://www.troyhunt.com/2011/12/free-ebook-owasp-top-10-for-net.html" TargetMode="External"/><Relationship Id="rId9" Type="http://schemas.openxmlformats.org/officeDocument/2006/relationships/hyperlink" Target="http://bsimm.com/" TargetMode="External"/><Relationship Id="rId5" Type="http://schemas.openxmlformats.org/officeDocument/2006/relationships/hyperlink" Target="http://www.owasp.org/" TargetMode="External"/><Relationship Id="rId6" Type="http://schemas.openxmlformats.org/officeDocument/2006/relationships/hyperlink" Target="http://www.youtube.com/user/AppsecTutorialSeries?feature=watch" TargetMode="External"/><Relationship Id="rId7" Type="http://schemas.openxmlformats.org/officeDocument/2006/relationships/hyperlink" Target="http://www.microsoft.com/security/sdl/default.aspx" TargetMode="External"/><Relationship Id="rId8" Type="http://schemas.openxmlformats.org/officeDocument/2006/relationships/hyperlink" Target="http://blogs.msdn.com/b/sdl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www.kali.org/" TargetMode="External"/><Relationship Id="rId4" Type="http://schemas.openxmlformats.org/officeDocument/2006/relationships/hyperlink" Target="https://www.owasp.org/index.php/OWASP_Zed_Attack_Proxy_Project" TargetMode="External"/><Relationship Id="rId5" Type="http://schemas.openxmlformats.org/officeDocument/2006/relationships/hyperlink" Target="https://www.microsoft.com/en-us/download/details.aspx?id=49168" TargetMode="External"/><Relationship Id="rId6" Type="http://schemas.openxmlformats.org/officeDocument/2006/relationships/hyperlink" Target="https://github.com/bkimminich/juice-shop" TargetMode="External"/><Relationship Id="rId7" Type="http://schemas.openxmlformats.org/officeDocument/2006/relationships/hyperlink" Target="https://github.com/pwntester/ysoserial.ne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79512" y="692696"/>
            <a:ext cx="8712968" cy="1686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Defense Against The Dark Arts: Application security and you</a:t>
            </a:r>
            <a:endParaRPr sz="40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3945" y="2060849"/>
            <a:ext cx="4936327" cy="39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 rot="-5400000">
            <a:off x="386517" y="4039911"/>
            <a:ext cx="311380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https://uk.pinterest.com/pin/335518240961936792/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1331640" y="332656"/>
            <a:ext cx="64087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https://codecurmudgeon.com/wp/sql-injection-hall-of-shame/</a:t>
            </a:r>
            <a:endParaRPr/>
          </a:p>
        </p:txBody>
      </p:sp>
      <p:pic>
        <p:nvPicPr>
          <p:cNvPr id="176" name="Google Shape;17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508" y="1412777"/>
            <a:ext cx="8234986" cy="403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descr="http://motherboard-images.vice.com/content-images/article/28241/1448640227075896.jpg" id="183" name="Google Shape;1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84" y="1101774"/>
            <a:ext cx="3888432" cy="2327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QL statement in an API response" id="184" name="Google Shape;18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394" y="3645024"/>
            <a:ext cx="8417078" cy="220948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1"/>
          <p:cNvSpPr/>
          <p:nvPr/>
        </p:nvSpPr>
        <p:spPr>
          <a:xfrm>
            <a:off x="827584" y="3501008"/>
            <a:ext cx="4313838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http://motherboard-images.vice.com/content-images/article/28241/1448640227075896.jpg</a:t>
            </a:r>
            <a:endParaRPr/>
          </a:p>
        </p:txBody>
      </p:sp>
      <p:sp>
        <p:nvSpPr>
          <p:cNvPr id="186" name="Google Shape;186;p11"/>
          <p:cNvSpPr txBox="1"/>
          <p:nvPr/>
        </p:nvSpPr>
        <p:spPr>
          <a:xfrm>
            <a:off x="4734024" y="1844824"/>
            <a:ext cx="345638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4.8 Million parents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6.3 Million children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193" name="Google Shape;19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48" y="818856"/>
            <a:ext cx="8172400" cy="405030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2"/>
          <p:cNvSpPr/>
          <p:nvPr/>
        </p:nvSpPr>
        <p:spPr>
          <a:xfrm>
            <a:off x="432048" y="4859868"/>
            <a:ext cx="8388424" cy="36933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db.myCollection.find( { $where: function() { return obj.credits - obj.debits &lt; 0; } } );</a:t>
            </a:r>
            <a:endParaRPr/>
          </a:p>
        </p:txBody>
      </p:sp>
      <p:sp>
        <p:nvSpPr>
          <p:cNvPr id="195" name="Google Shape;195;p12"/>
          <p:cNvSpPr/>
          <p:nvPr/>
        </p:nvSpPr>
        <p:spPr>
          <a:xfrm>
            <a:off x="432048" y="5229200"/>
            <a:ext cx="8388424" cy="64633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db.myCollection.find( { active: true, $where: function() { return obj.credits - obj.debits &lt; $userInput; } } );;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208" name="Google Shape;20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752" y="895092"/>
            <a:ext cx="4638476" cy="505418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4"/>
          <p:cNvSpPr/>
          <p:nvPr/>
        </p:nvSpPr>
        <p:spPr>
          <a:xfrm rot="-5400000">
            <a:off x="-53970" y="3314464"/>
            <a:ext cx="45720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https://www.pinterest.com/pin/78531587227048328/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222" name="Google Shape;2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772" y="332656"/>
            <a:ext cx="6862457" cy="601805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6"/>
          <p:cNvSpPr/>
          <p:nvPr/>
        </p:nvSpPr>
        <p:spPr>
          <a:xfrm rot="-5400000">
            <a:off x="-499719" y="3506180"/>
            <a:ext cx="297748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https://www.flickr.com/photos/foilman/27016860369/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sp>
        <p:nvSpPr>
          <p:cNvPr id="229" name="Google Shape;229;p17"/>
          <p:cNvSpPr/>
          <p:nvPr/>
        </p:nvSpPr>
        <p:spPr>
          <a:xfrm>
            <a:off x="2979257" y="332656"/>
            <a:ext cx="31854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https://haveibeenpwned.com/</a:t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2583"/>
            <a:ext cx="9144000" cy="4825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243" name="Google Shape;24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1740" y="75913"/>
            <a:ext cx="4680520" cy="627415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9"/>
          <p:cNvSpPr/>
          <p:nvPr/>
        </p:nvSpPr>
        <p:spPr>
          <a:xfrm flipH="1" rot="5400000">
            <a:off x="580087" y="4311134"/>
            <a:ext cx="298782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https://www.flickr.com/photos/bryanalexander/17611523750/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457200" y="62981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Joe Kuemerle</a:t>
            </a:r>
            <a:endParaRPr/>
          </a:p>
        </p:txBody>
      </p:sp>
      <p:sp>
        <p:nvSpPr>
          <p:cNvPr id="96" name="Google Shape;96;p2"/>
          <p:cNvSpPr txBox="1"/>
          <p:nvPr>
            <p:ph idx="1" type="body"/>
          </p:nvPr>
        </p:nvSpPr>
        <p:spPr>
          <a:xfrm>
            <a:off x="457200" y="1600200"/>
            <a:ext cx="814724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Application security engineer &amp; </a:t>
            </a:r>
            <a:r>
              <a:rPr lang="en-US" sz="2400"/>
              <a:t>developer in a broad range of technologies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Specialize in application and data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/>
              <a:t>	 security, coding best practices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/>
              <a:t>	and regulatory compliance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Presenter at community, regional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/>
              <a:t>	and national events.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/>
          </a:p>
        </p:txBody>
      </p:sp>
      <p:pic>
        <p:nvPicPr>
          <p:cNvPr descr="BOOM!!"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1002" y="2348880"/>
            <a:ext cx="3469510" cy="417646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5711002" y="6525344"/>
            <a:ext cx="346951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https://proftalon.smugmug.com/Hogwarts/2914-summer/i-v4tSLNL/A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257" name="Google Shape;25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792" y="778771"/>
            <a:ext cx="8316416" cy="552579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1"/>
          <p:cNvSpPr/>
          <p:nvPr/>
        </p:nvSpPr>
        <p:spPr>
          <a:xfrm rot="-5400000">
            <a:off x="-1079830" y="2186898"/>
            <a:ext cx="27718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https://www.flickr.com/photos/rdh-photo/36725534450/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265" name="Google Shape;26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1136" y="116632"/>
            <a:ext cx="4081728" cy="612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2"/>
          <p:cNvSpPr/>
          <p:nvPr/>
        </p:nvSpPr>
        <p:spPr>
          <a:xfrm rot="-5400000">
            <a:off x="872136" y="3069250"/>
            <a:ext cx="286264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https://www.flickr.com/photos/yaketyyakyak/7325939128/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273" name="Google Shape;27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980728"/>
            <a:ext cx="4015374" cy="2682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20" y="3212976"/>
            <a:ext cx="5689600" cy="295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3104" y="1052736"/>
            <a:ext cx="5105400" cy="238637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3"/>
          <p:cNvSpPr/>
          <p:nvPr/>
        </p:nvSpPr>
        <p:spPr>
          <a:xfrm>
            <a:off x="304799" y="6021288"/>
            <a:ext cx="874183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http://www.itnews.com.au/News/398892,delta-site-flaw-lets-passengers-access-other-boarding-passes.aspx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descr="http://i.stack.imgur.com/WlFBX.jpg" id="289" name="Google Shape;28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8624" y="764704"/>
            <a:ext cx="7131577" cy="475252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5"/>
          <p:cNvSpPr/>
          <p:nvPr/>
        </p:nvSpPr>
        <p:spPr>
          <a:xfrm rot="-5400000">
            <a:off x="1113712" y="3142875"/>
            <a:ext cx="23585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https://www.flickr.com/photos/saeru/872702709/</a:t>
            </a:r>
            <a:endParaRPr/>
          </a:p>
        </p:txBody>
      </p:sp>
      <p:pic>
        <p:nvPicPr>
          <p:cNvPr id="291" name="Google Shape;29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0888" y="404664"/>
            <a:ext cx="4302224" cy="573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298" name="Google Shape;29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3202" y="1105272"/>
            <a:ext cx="4019238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544" y="1556792"/>
            <a:ext cx="4896543" cy="4280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descr="https://s-media-cache-ak0.pinimg.com/236x/23/e4/c2/23e4c20ad373f7cebe5228126abbee53.jpg" id="306" name="Google Shape;3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800" y="618857"/>
            <a:ext cx="3600400" cy="569046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7"/>
          <p:cNvSpPr/>
          <p:nvPr/>
        </p:nvSpPr>
        <p:spPr>
          <a:xfrm rot="-5400000">
            <a:off x="1322934" y="4301802"/>
            <a:ext cx="268112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https://www.pinterest.com/pin/299911656412432748/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314" name="Google Shape;31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666" y="1054224"/>
            <a:ext cx="8069782" cy="4751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28"/>
          <p:cNvCxnSpPr/>
          <p:nvPr/>
        </p:nvCxnSpPr>
        <p:spPr>
          <a:xfrm flipH="1" rot="10800000">
            <a:off x="1038007" y="2959218"/>
            <a:ext cx="3531600" cy="2235000"/>
          </a:xfrm>
          <a:prstGeom prst="bentConnector3">
            <a:avLst>
              <a:gd fmla="val 49999" name="adj1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16" name="Google Shape;316;p28"/>
          <p:cNvCxnSpPr/>
          <p:nvPr/>
        </p:nvCxnSpPr>
        <p:spPr>
          <a:xfrm rot="10800000">
            <a:off x="1403648" y="2492896"/>
            <a:ext cx="3095652" cy="466328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1052736"/>
            <a:ext cx="2808312" cy="3484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3848" y="908721"/>
            <a:ext cx="3019820" cy="244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5776" y="3933056"/>
            <a:ext cx="33909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6176" y="2448645"/>
            <a:ext cx="2867870" cy="3428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/>
          <p:nvPr/>
        </p:nvSpPr>
        <p:spPr>
          <a:xfrm>
            <a:off x="578279" y="5507940"/>
            <a:ext cx="39549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https://www.veracode.com/resources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329" name="Google Shape;32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7320" y="512421"/>
            <a:ext cx="2109360" cy="493280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0"/>
          <p:cNvSpPr txBox="1"/>
          <p:nvPr/>
        </p:nvSpPr>
        <p:spPr>
          <a:xfrm>
            <a:off x="1034155" y="5589240"/>
            <a:ext cx="6562181" cy="338554"/>
          </a:xfrm>
          <a:prstGeom prst="rect">
            <a:avLst/>
          </a:prstGeom>
          <a:noFill/>
          <a:ln cap="rnd" cmpd="sng" w="15875">
            <a:solidFill>
              <a:srgbClr val="CDF1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https://www.owasp.org/index.php/XSS_Filter_Evasion_Cheat_Sheet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337" name="Google Shape;33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4277" y="260648"/>
            <a:ext cx="4015447" cy="602128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1"/>
          <p:cNvSpPr/>
          <p:nvPr/>
        </p:nvSpPr>
        <p:spPr>
          <a:xfrm rot="-5400000">
            <a:off x="869401" y="3603209"/>
            <a:ext cx="301213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https://www.flickr.com/photos/yaketyyakyak/7306685420/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345" name="Google Shape;3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9" y="1577971"/>
            <a:ext cx="7821354" cy="3723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352" name="Google Shape;35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1088009"/>
            <a:ext cx="7632848" cy="4717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359" name="Google Shape;35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7506" y="1336524"/>
            <a:ext cx="8279640" cy="552148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4"/>
          <p:cNvSpPr/>
          <p:nvPr/>
        </p:nvSpPr>
        <p:spPr>
          <a:xfrm rot="-5400000">
            <a:off x="8638386" y="4225369"/>
            <a:ext cx="3049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https://www.flickr.com/photos/poopface/2544221497/</a:t>
            </a:r>
            <a:endParaRPr/>
          </a:p>
        </p:txBody>
      </p:sp>
      <p:pic>
        <p:nvPicPr>
          <p:cNvPr id="361" name="Google Shape;3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988" y="530400"/>
            <a:ext cx="7598024" cy="56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4"/>
          <p:cNvSpPr txBox="1"/>
          <p:nvPr/>
        </p:nvSpPr>
        <p:spPr>
          <a:xfrm rot="-5400000">
            <a:off x="-455800" y="4470525"/>
            <a:ext cx="2196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hlinkClick r:id="rId5"/>
              </a:rPr>
              <a:t>https://www.flickr.com/photos/20656268@N00/2094726257</a:t>
            </a:r>
            <a:endParaRPr sz="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369" name="Google Shape;3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198" cy="5411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376" name="Google Shape;37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800" y="727372"/>
            <a:ext cx="8172400" cy="5450927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6"/>
          <p:cNvSpPr/>
          <p:nvPr/>
        </p:nvSpPr>
        <p:spPr>
          <a:xfrm rot="-5400000">
            <a:off x="-1154360" y="2318048"/>
            <a:ext cx="30494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https://www.flickr.com/photos/justinhoch/5417977222/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390" name="Google Shape;39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816" y="404664"/>
            <a:ext cx="7884368" cy="591327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8"/>
          <p:cNvSpPr/>
          <p:nvPr/>
        </p:nvSpPr>
        <p:spPr>
          <a:xfrm rot="-5400000">
            <a:off x="-746775" y="3005971"/>
            <a:ext cx="253773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https://www.flickr.com/photos/pheezy/3769080979/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sp>
        <p:nvSpPr>
          <p:cNvPr id="398" name="Google Shape;398;p39"/>
          <p:cNvSpPr/>
          <p:nvPr/>
        </p:nvSpPr>
        <p:spPr>
          <a:xfrm>
            <a:off x="3445768" y="5853927"/>
            <a:ext cx="257403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https://www.flickr.com/photos/foilman/38557740656/</a:t>
            </a:r>
            <a:endParaRPr/>
          </a:p>
        </p:txBody>
      </p:sp>
      <p:pic>
        <p:nvPicPr>
          <p:cNvPr id="399" name="Google Shape;39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0584"/>
            <a:ext cx="9144000" cy="4656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 rot="-5400000">
            <a:off x="-540858" y="3717322"/>
            <a:ext cx="309634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http://cdn.quotesgram.com/small/79/88/1743520670-top-10.jpg</a:t>
            </a:r>
            <a:endParaRPr/>
          </a:p>
        </p:txBody>
      </p:sp>
      <p:pic>
        <p:nvPicPr>
          <p:cNvPr descr="http://cdn.quotesgram.com/small/79/88/1743520670-top-10.jpg"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329" y="1052736"/>
            <a:ext cx="6757342" cy="477519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/>
          <p:nvPr/>
        </p:nvSpPr>
        <p:spPr>
          <a:xfrm>
            <a:off x="1193325" y="292575"/>
            <a:ext cx="675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030A0"/>
                </a:solidFill>
              </a:rPr>
              <a:t>www.owasp.org/index.php/Category:OWASP_Top_Ten_Project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descr="https://s-media-cache-ak0.pinimg.com/564x/18/49/64/1849649aa114d7e869d2e5d559cfdee1.jpg" id="406" name="Google Shape;40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648" y="1052736"/>
            <a:ext cx="6336704" cy="475252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0"/>
          <p:cNvSpPr/>
          <p:nvPr/>
        </p:nvSpPr>
        <p:spPr>
          <a:xfrm rot="-5400000">
            <a:off x="-27094" y="4284258"/>
            <a:ext cx="264604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https://www.pinterest.com/pin/481885228855703308/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413" name="Google Shape;41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5816" y="2453930"/>
            <a:ext cx="6056734" cy="35658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41"/>
          <p:cNvCxnSpPr/>
          <p:nvPr/>
        </p:nvCxnSpPr>
        <p:spPr>
          <a:xfrm>
            <a:off x="3515837" y="3502212"/>
            <a:ext cx="768131" cy="1866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15" name="Google Shape;415;p41"/>
          <p:cNvCxnSpPr/>
          <p:nvPr/>
        </p:nvCxnSpPr>
        <p:spPr>
          <a:xfrm flipH="1" rot="10800000">
            <a:off x="4459744" y="3645024"/>
            <a:ext cx="1484439" cy="1724088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416" name="Google Shape;41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528" y="980728"/>
            <a:ext cx="4342393" cy="1850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sp>
        <p:nvSpPr>
          <p:cNvPr id="422" name="Google Shape;422;p42"/>
          <p:cNvSpPr/>
          <p:nvPr/>
        </p:nvSpPr>
        <p:spPr>
          <a:xfrm>
            <a:off x="859160" y="1086288"/>
            <a:ext cx="3352800" cy="762000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Injection</a:t>
            </a:r>
            <a:endParaRPr/>
          </a:p>
        </p:txBody>
      </p:sp>
      <p:sp>
        <p:nvSpPr>
          <p:cNvPr id="423" name="Google Shape;423;p42"/>
          <p:cNvSpPr txBox="1"/>
          <p:nvPr/>
        </p:nvSpPr>
        <p:spPr>
          <a:xfrm>
            <a:off x="1259632" y="369332"/>
            <a:ext cx="647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030A0"/>
                </a:solidFill>
              </a:rPr>
              <a:t>www.owasp.org/index.php/Category:OWASP_Top_Ten_Project</a:t>
            </a:r>
            <a:endParaRPr/>
          </a:p>
        </p:txBody>
      </p:sp>
      <p:sp>
        <p:nvSpPr>
          <p:cNvPr id="424" name="Google Shape;424;p42"/>
          <p:cNvSpPr/>
          <p:nvPr/>
        </p:nvSpPr>
        <p:spPr>
          <a:xfrm>
            <a:off x="859160" y="2022392"/>
            <a:ext cx="3352800" cy="762000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Broken Authentication</a:t>
            </a:r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859160" y="2955032"/>
            <a:ext cx="3352800" cy="762000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Sensitive Data Exposure</a:t>
            </a:r>
            <a:endParaRPr/>
          </a:p>
        </p:txBody>
      </p:sp>
      <p:sp>
        <p:nvSpPr>
          <p:cNvPr id="426" name="Google Shape;426;p42"/>
          <p:cNvSpPr/>
          <p:nvPr/>
        </p:nvSpPr>
        <p:spPr>
          <a:xfrm>
            <a:off x="859160" y="3861048"/>
            <a:ext cx="3352800" cy="762000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XML External Entities (XXE)</a:t>
            </a:r>
            <a:endParaRPr/>
          </a:p>
        </p:txBody>
      </p:sp>
      <p:sp>
        <p:nvSpPr>
          <p:cNvPr id="427" name="Google Shape;427;p42"/>
          <p:cNvSpPr/>
          <p:nvPr/>
        </p:nvSpPr>
        <p:spPr>
          <a:xfrm>
            <a:off x="859160" y="4797152"/>
            <a:ext cx="3352800" cy="762000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Broken Access Control</a:t>
            </a:r>
            <a:endParaRPr/>
          </a:p>
        </p:txBody>
      </p:sp>
      <p:sp>
        <p:nvSpPr>
          <p:cNvPr id="428" name="Google Shape;428;p42"/>
          <p:cNvSpPr/>
          <p:nvPr/>
        </p:nvSpPr>
        <p:spPr>
          <a:xfrm>
            <a:off x="4860032" y="1086288"/>
            <a:ext cx="3352800" cy="762000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Security Misconfiguration</a:t>
            </a:r>
            <a:endParaRPr/>
          </a:p>
        </p:txBody>
      </p:sp>
      <p:sp>
        <p:nvSpPr>
          <p:cNvPr id="429" name="Google Shape;429;p42"/>
          <p:cNvSpPr/>
          <p:nvPr/>
        </p:nvSpPr>
        <p:spPr>
          <a:xfrm>
            <a:off x="4860032" y="2022392"/>
            <a:ext cx="3352800" cy="762000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Cross Site Scripting (XSS)</a:t>
            </a:r>
            <a:endParaRPr/>
          </a:p>
        </p:txBody>
      </p:sp>
      <p:sp>
        <p:nvSpPr>
          <p:cNvPr id="430" name="Google Shape;430;p42"/>
          <p:cNvSpPr/>
          <p:nvPr/>
        </p:nvSpPr>
        <p:spPr>
          <a:xfrm>
            <a:off x="4860032" y="2955032"/>
            <a:ext cx="3352800" cy="762000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Insecure Deserialization</a:t>
            </a:r>
            <a:endParaRPr/>
          </a:p>
        </p:txBody>
      </p:sp>
      <p:sp>
        <p:nvSpPr>
          <p:cNvPr id="431" name="Google Shape;431;p42"/>
          <p:cNvSpPr/>
          <p:nvPr/>
        </p:nvSpPr>
        <p:spPr>
          <a:xfrm>
            <a:off x="4860032" y="3861048"/>
            <a:ext cx="3352800" cy="762000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Components With Known Vulnerabilities</a:t>
            </a:r>
            <a:endParaRPr/>
          </a:p>
        </p:txBody>
      </p:sp>
      <p:sp>
        <p:nvSpPr>
          <p:cNvPr id="432" name="Google Shape;432;p42"/>
          <p:cNvSpPr/>
          <p:nvPr/>
        </p:nvSpPr>
        <p:spPr>
          <a:xfrm>
            <a:off x="4860032" y="4797152"/>
            <a:ext cx="3352800" cy="762000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Insufficient Logging and Monitoring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438" name="Google Shape;43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7744" y="551197"/>
            <a:ext cx="4799533" cy="590213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3"/>
          <p:cNvSpPr/>
          <p:nvPr/>
        </p:nvSpPr>
        <p:spPr>
          <a:xfrm>
            <a:off x="1403648" y="260648"/>
            <a:ext cx="61206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https://www.owasp.org/index.php/Mobile_Top_10_2016-Top_10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445" name="Google Shape;44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695593"/>
            <a:ext cx="8039443" cy="258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128" y="3284984"/>
            <a:ext cx="3803848" cy="246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4161" y="3284984"/>
            <a:ext cx="4116271" cy="2463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sp>
        <p:nvSpPr>
          <p:cNvPr id="453" name="Google Shape;453;p45"/>
          <p:cNvSpPr/>
          <p:nvPr/>
        </p:nvSpPr>
        <p:spPr>
          <a:xfrm>
            <a:off x="2438399" y="371004"/>
            <a:ext cx="31470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https://github.com/skylot/jadx</a:t>
            </a:r>
            <a:endParaRPr/>
          </a:p>
        </p:txBody>
      </p:sp>
      <p:pic>
        <p:nvPicPr>
          <p:cNvPr id="454" name="Google Shape;45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764704"/>
            <a:ext cx="7450437" cy="5511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6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460" name="Google Shape;46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928" y="2132856"/>
            <a:ext cx="4876800" cy="372176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6"/>
          <p:cNvSpPr txBox="1"/>
          <p:nvPr/>
        </p:nvSpPr>
        <p:spPr>
          <a:xfrm>
            <a:off x="613792" y="1111384"/>
            <a:ext cx="38862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poofing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ampering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epudiation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nformation Disclosure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enial of Service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levation of Privilege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7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descr="https://www.bsimm.com/wp-content/uploads/2015/08/BSIMM-226x110v2.png" id="467" name="Google Shape;46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648" y="2276872"/>
            <a:ext cx="2152650" cy="104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8024" y="2216140"/>
            <a:ext cx="1517392" cy="151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5576" y="1334256"/>
            <a:ext cx="3950301" cy="689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msdn.microsoft.com/en-us/library/windows/desktop/cc307406.sdl_lifecycle_new_big(l=en-us).png" id="470" name="Google Shape;470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9553" y="3767936"/>
            <a:ext cx="8105328" cy="1981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SP itunes logo 300x300" id="471" name="Google Shape;471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45454" y="589036"/>
            <a:ext cx="1875373" cy="168783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7"/>
          <p:cNvSpPr/>
          <p:nvPr/>
        </p:nvSpPr>
        <p:spPr>
          <a:xfrm>
            <a:off x="6372200" y="2183874"/>
            <a:ext cx="23468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Exploring Information Security podcast,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8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descr="http://farm5.static.flickr.com/4109/5078472404_4d373647e0_b.jpg" id="479" name="Google Shape;47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4608" y="476672"/>
            <a:ext cx="3825425" cy="612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8"/>
          <p:cNvSpPr/>
          <p:nvPr/>
        </p:nvSpPr>
        <p:spPr>
          <a:xfrm rot="-5400000">
            <a:off x="-492057" y="3240142"/>
            <a:ext cx="22860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https://www.flickr.com/photos/tuba/53933899/</a:t>
            </a:r>
            <a:endParaRPr/>
          </a:p>
        </p:txBody>
      </p:sp>
      <p:pic>
        <p:nvPicPr>
          <p:cNvPr id="481" name="Google Shape;48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832" y="659148"/>
            <a:ext cx="7596336" cy="569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sp>
        <p:nvSpPr>
          <p:cNvPr id="488" name="Google Shape;488;p49"/>
          <p:cNvSpPr/>
          <p:nvPr/>
        </p:nvSpPr>
        <p:spPr>
          <a:xfrm rot="-5400000">
            <a:off x="-964067" y="2141984"/>
            <a:ext cx="235858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https://www.youtube.com/watch?v=JzPoz2safPI</a:t>
            </a:r>
            <a:endParaRPr/>
          </a:p>
        </p:txBody>
      </p:sp>
      <p:pic>
        <p:nvPicPr>
          <p:cNvPr id="489" name="Google Shape;48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538" y="980728"/>
            <a:ext cx="8320924" cy="4680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sp>
        <p:nvSpPr>
          <p:cNvPr id="125" name="Google Shape;125;p5"/>
          <p:cNvSpPr/>
          <p:nvPr/>
        </p:nvSpPr>
        <p:spPr>
          <a:xfrm>
            <a:off x="859160" y="1086288"/>
            <a:ext cx="3352800" cy="762000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Injection</a:t>
            </a:r>
            <a:endParaRPr/>
          </a:p>
        </p:txBody>
      </p:sp>
      <p:sp>
        <p:nvSpPr>
          <p:cNvPr id="126" name="Google Shape;126;p5"/>
          <p:cNvSpPr txBox="1"/>
          <p:nvPr/>
        </p:nvSpPr>
        <p:spPr>
          <a:xfrm>
            <a:off x="1259632" y="369332"/>
            <a:ext cx="6477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https://www.owasp.org/index.php/Top_10-2017_Top_10</a:t>
            </a:r>
            <a:endParaRPr/>
          </a:p>
        </p:txBody>
      </p:sp>
      <p:sp>
        <p:nvSpPr>
          <p:cNvPr id="127" name="Google Shape;127;p5"/>
          <p:cNvSpPr/>
          <p:nvPr/>
        </p:nvSpPr>
        <p:spPr>
          <a:xfrm>
            <a:off x="859160" y="2022392"/>
            <a:ext cx="3352800" cy="762000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Broken Authentication</a:t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859160" y="2955032"/>
            <a:ext cx="3352800" cy="762000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Sensitive Data Exposure</a:t>
            </a:r>
            <a:endParaRPr/>
          </a:p>
        </p:txBody>
      </p:sp>
      <p:sp>
        <p:nvSpPr>
          <p:cNvPr id="129" name="Google Shape;129;p5"/>
          <p:cNvSpPr/>
          <p:nvPr/>
        </p:nvSpPr>
        <p:spPr>
          <a:xfrm>
            <a:off x="859160" y="3861048"/>
            <a:ext cx="3352800" cy="762000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XML External Entities (XXE)</a:t>
            </a:r>
            <a:endParaRPr/>
          </a:p>
        </p:txBody>
      </p:sp>
      <p:sp>
        <p:nvSpPr>
          <p:cNvPr id="130" name="Google Shape;130;p5"/>
          <p:cNvSpPr/>
          <p:nvPr/>
        </p:nvSpPr>
        <p:spPr>
          <a:xfrm>
            <a:off x="859160" y="4797152"/>
            <a:ext cx="3352800" cy="762000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Broken Access Control</a:t>
            </a:r>
            <a:endParaRPr/>
          </a:p>
        </p:txBody>
      </p:sp>
      <p:sp>
        <p:nvSpPr>
          <p:cNvPr id="131" name="Google Shape;131;p5"/>
          <p:cNvSpPr/>
          <p:nvPr/>
        </p:nvSpPr>
        <p:spPr>
          <a:xfrm>
            <a:off x="4860032" y="1086288"/>
            <a:ext cx="3352800" cy="762000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Security Misconfiguration</a:t>
            </a:r>
            <a:endParaRPr/>
          </a:p>
        </p:txBody>
      </p:sp>
      <p:sp>
        <p:nvSpPr>
          <p:cNvPr id="132" name="Google Shape;132;p5"/>
          <p:cNvSpPr/>
          <p:nvPr/>
        </p:nvSpPr>
        <p:spPr>
          <a:xfrm>
            <a:off x="4860032" y="2022392"/>
            <a:ext cx="3352800" cy="762000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Cross Site Scripting (XSS)</a:t>
            </a:r>
            <a:endParaRPr/>
          </a:p>
        </p:txBody>
      </p:sp>
      <p:sp>
        <p:nvSpPr>
          <p:cNvPr id="133" name="Google Shape;133;p5"/>
          <p:cNvSpPr/>
          <p:nvPr/>
        </p:nvSpPr>
        <p:spPr>
          <a:xfrm>
            <a:off x="4860032" y="2955032"/>
            <a:ext cx="3352800" cy="762000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Insecure Deserialization</a:t>
            </a:r>
            <a:endParaRPr/>
          </a:p>
        </p:txBody>
      </p:sp>
      <p:sp>
        <p:nvSpPr>
          <p:cNvPr id="134" name="Google Shape;134;p5"/>
          <p:cNvSpPr/>
          <p:nvPr/>
        </p:nvSpPr>
        <p:spPr>
          <a:xfrm>
            <a:off x="4860032" y="3861048"/>
            <a:ext cx="3352800" cy="762000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Components With Known Vulnerabilities</a:t>
            </a:r>
            <a:endParaRPr/>
          </a:p>
        </p:txBody>
      </p:sp>
      <p:sp>
        <p:nvSpPr>
          <p:cNvPr id="135" name="Google Shape;135;p5"/>
          <p:cNvSpPr/>
          <p:nvPr/>
        </p:nvSpPr>
        <p:spPr>
          <a:xfrm>
            <a:off x="4860032" y="4797152"/>
            <a:ext cx="3352800" cy="762000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Insufficient Logging and Monitoring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0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descr="http://cdn.fansided.com/wp-content/blogs.dir/369/files/2016/05/luna1.jpg" id="496" name="Google Shape;49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584" y="764704"/>
            <a:ext cx="7488831" cy="46805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iles.enjin.com.s3.amazonaws.com/734640/modules/forum/attachments/quibbler_by_acatnamedvoldemort-d3jay9c_1444787972.jpg" id="497" name="Google Shape;49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7000" y="692696"/>
            <a:ext cx="3810000" cy="5391151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0"/>
          <p:cNvSpPr/>
          <p:nvPr/>
        </p:nvSpPr>
        <p:spPr>
          <a:xfrm rot="-5400000">
            <a:off x="546768" y="3422361"/>
            <a:ext cx="3946585" cy="215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http://www.potterworldmc.com/forum/m/23366915/viewthread/24561719-quibbler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1"/>
          <p:cNvSpPr txBox="1"/>
          <p:nvPr>
            <p:ph type="title"/>
          </p:nvPr>
        </p:nvSpPr>
        <p:spPr>
          <a:xfrm>
            <a:off x="457200" y="188640"/>
            <a:ext cx="8229600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1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sp>
        <p:nvSpPr>
          <p:cNvPr id="505" name="Google Shape;505;p51"/>
          <p:cNvSpPr txBox="1"/>
          <p:nvPr/>
        </p:nvSpPr>
        <p:spPr>
          <a:xfrm>
            <a:off x="457200" y="980728"/>
            <a:ext cx="8229600" cy="514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Char char="•"/>
            </a:pPr>
            <a:r>
              <a:rPr lang="en-US" sz="248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http://www.troyhunt.com</a:t>
            </a:r>
            <a:endParaRPr sz="24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–"/>
            </a:pPr>
            <a:r>
              <a:rPr b="0" i="0" lang="en-US" sz="217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http://www.troyhunt.com/2011/12/free-ebook-owasp-top-10-for-net.html</a:t>
            </a:r>
            <a:endParaRPr b="0" i="0" sz="217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Char char="•"/>
            </a:pPr>
            <a:r>
              <a:rPr lang="en-US" sz="248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http://www.owasp.org</a:t>
            </a:r>
            <a:endParaRPr sz="24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–"/>
            </a:pPr>
            <a:r>
              <a:rPr b="0" i="0" lang="en-US" sz="217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http://www.youtube.com/user/AppsecTutorialSeries?feature=watch</a:t>
            </a:r>
            <a:endParaRPr b="0" i="0" sz="217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Char char="•"/>
            </a:pPr>
            <a:r>
              <a:rPr lang="en-US" sz="248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http://www.microsoft.com/security/sdl/default.aspx</a:t>
            </a:r>
            <a:endParaRPr sz="24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Char char="•"/>
            </a:pPr>
            <a:r>
              <a:rPr lang="en-US" sz="248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http://blogs.msdn.com/b/sdl</a:t>
            </a:r>
            <a:endParaRPr sz="24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Char char="•"/>
            </a:pPr>
            <a:r>
              <a:rPr lang="en-US" sz="248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http://bsimm.com</a:t>
            </a:r>
            <a:endParaRPr sz="24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Char char="•"/>
            </a:pPr>
            <a:r>
              <a:rPr lang="en-US" sz="248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http://www.amazon.com/Writing-Secure-Second-Michael-Howard/dp/0735617228</a:t>
            </a:r>
            <a:endParaRPr sz="24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Char char="•"/>
            </a:pPr>
            <a:r>
              <a:rPr lang="en-US" sz="248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http://www.nosqlmap.net/index.html</a:t>
            </a:r>
            <a:endParaRPr sz="24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Char char="•"/>
            </a:pPr>
            <a:r>
              <a:rPr lang="en-US" sz="248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http://www.veracode.com/resources/state-of-software-security</a:t>
            </a:r>
            <a:endParaRPr sz="24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sz="24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sz="24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sz="24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sz="24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2"/>
          <p:cNvSpPr txBox="1"/>
          <p:nvPr>
            <p:ph type="title"/>
          </p:nvPr>
        </p:nvSpPr>
        <p:spPr>
          <a:xfrm>
            <a:off x="467544" y="70892"/>
            <a:ext cx="8229600" cy="909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endParaRPr/>
          </a:p>
        </p:txBody>
      </p:sp>
      <p:sp>
        <p:nvSpPr>
          <p:cNvPr id="511" name="Google Shape;511;p52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sp>
        <p:nvSpPr>
          <p:cNvPr id="512" name="Google Shape;512;p52"/>
          <p:cNvSpPr txBox="1"/>
          <p:nvPr/>
        </p:nvSpPr>
        <p:spPr>
          <a:xfrm>
            <a:off x="457200" y="908720"/>
            <a:ext cx="8229600" cy="4824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https://www.kali.org/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OWASP ZAP </a:t>
            </a:r>
            <a:r>
              <a:rPr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https://www.owasp.org/index.php/OWASP_Zed_Attack_Proxy_Project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https://www.microsoft.com/en-us/download/details.aspx?id=49168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(Threat Model designer)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JuiceShop </a:t>
            </a:r>
            <a:r>
              <a:rPr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https://github.com/bkimminich/juice-shop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ysoserial.NET </a:t>
            </a:r>
            <a:r>
              <a:rPr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https://github.com/pwntester/ysoserial.net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sp>
        <p:nvSpPr>
          <p:cNvPr id="141" name="Google Shape;141;p6"/>
          <p:cNvSpPr txBox="1"/>
          <p:nvPr/>
        </p:nvSpPr>
        <p:spPr>
          <a:xfrm>
            <a:off x="490736" y="4797152"/>
            <a:ext cx="35052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Hacking Incident Database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http://tinyurl.com/AppAttackStats</a:t>
            </a:r>
            <a:endParaRPr/>
          </a:p>
        </p:txBody>
      </p:sp>
      <p:pic>
        <p:nvPicPr>
          <p:cNvPr id="142" name="Google Shape;1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96" y="1052736"/>
            <a:ext cx="5619897" cy="31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5936" y="3103524"/>
            <a:ext cx="5184576" cy="320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descr="http://1.bp.blogspot.com/_YltWwb0i8fQ/S-nBe_QS2BI/AAAAAAAAAhg/zwOEcrwbCZE/s640/Harry+Potter+-+Imperio+COL.jpg" id="150" name="Google Shape;1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8624" y="0"/>
            <a:ext cx="6552728" cy="515003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/>
          <p:nvPr/>
        </p:nvSpPr>
        <p:spPr>
          <a:xfrm rot="-5400000">
            <a:off x="7983941" y="2393903"/>
            <a:ext cx="4193922" cy="215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http://timothywinchester.blogspot.com/2010/05/harry-potter-you-know-who-is-totally.html</a:t>
            </a:r>
            <a:endParaRPr/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309963"/>
            <a:ext cx="7920880" cy="59406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/>
          <p:nvPr/>
        </p:nvSpPr>
        <p:spPr>
          <a:xfrm rot="-5400000">
            <a:off x="-1013791" y="3254152"/>
            <a:ext cx="30494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https://www.flickr.com/photos/colmmcsky/6300431678/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pic>
        <p:nvPicPr>
          <p:cNvPr id="159" name="Google Shape;15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490" y="1052354"/>
            <a:ext cx="8072958" cy="47529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8"/>
          <p:cNvCxnSpPr/>
          <p:nvPr/>
        </p:nvCxnSpPr>
        <p:spPr>
          <a:xfrm>
            <a:off x="1122040" y="2576354"/>
            <a:ext cx="6081000" cy="209700"/>
          </a:xfrm>
          <a:prstGeom prst="bentConnector3">
            <a:avLst>
              <a:gd fmla="val 59188" name="adj1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/>
          <p:nvPr>
            <p:ph idx="11" type="ftr"/>
          </p:nvPr>
        </p:nvSpPr>
        <p:spPr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@jkuemerle / www.kuemerle.com</a:t>
            </a:r>
            <a:endParaRPr/>
          </a:p>
        </p:txBody>
      </p:sp>
      <p:sp>
        <p:nvSpPr>
          <p:cNvPr id="166" name="Google Shape;166;p9"/>
          <p:cNvSpPr/>
          <p:nvPr/>
        </p:nvSpPr>
        <p:spPr>
          <a:xfrm>
            <a:off x="0" y="547239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http://www.veracode.com/resources/state-of-software-security</a:t>
            </a:r>
            <a:endParaRPr/>
          </a:p>
        </p:txBody>
      </p:sp>
      <p:pic>
        <p:nvPicPr>
          <p:cNvPr id="167" name="Google Shape;1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1700808"/>
            <a:ext cx="7597948" cy="379694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9"/>
          <p:cNvSpPr/>
          <p:nvPr/>
        </p:nvSpPr>
        <p:spPr>
          <a:xfrm>
            <a:off x="2195736" y="99283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cap="none">
                <a:solidFill>
                  <a:srgbClr val="5B5B5B"/>
                </a:solidFill>
                <a:latin typeface="Oswald"/>
                <a:ea typeface="Oswald"/>
                <a:cs typeface="Oswald"/>
                <a:sym typeface="Oswald"/>
              </a:rPr>
              <a:t>SQL INJECTION TREND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B5B5B"/>
                </a:solidFill>
                <a:latin typeface="Oswald"/>
                <a:ea typeface="Oswald"/>
                <a:cs typeface="Oswald"/>
                <a:sym typeface="Oswald"/>
              </a:rPr>
              <a:t>Percentage of Applications Affected</a:t>
            </a:r>
            <a:endParaRPr b="0" i="0" sz="1800">
              <a:solidFill>
                <a:srgbClr val="5B5B5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2008-10-16T00:38:52Z</dcterms:created>
  <dc:creator>Mariajose</dc:creator>
</cp:coreProperties>
</file>